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00" r:id="rId2"/>
    <p:sldId id="332" r:id="rId3"/>
    <p:sldId id="356" r:id="rId4"/>
    <p:sldId id="314" r:id="rId5"/>
    <p:sldId id="357" r:id="rId6"/>
    <p:sldId id="367" r:id="rId7"/>
    <p:sldId id="333" r:id="rId8"/>
    <p:sldId id="375" r:id="rId9"/>
    <p:sldId id="360" r:id="rId10"/>
    <p:sldId id="341" r:id="rId11"/>
    <p:sldId id="340" r:id="rId12"/>
    <p:sldId id="368" r:id="rId13"/>
    <p:sldId id="335" r:id="rId14"/>
    <p:sldId id="365" r:id="rId15"/>
    <p:sldId id="359" r:id="rId16"/>
    <p:sldId id="355" r:id="rId17"/>
    <p:sldId id="363" r:id="rId18"/>
    <p:sldId id="345" r:id="rId19"/>
    <p:sldId id="344" r:id="rId20"/>
    <p:sldId id="346" r:id="rId21"/>
    <p:sldId id="351" r:id="rId22"/>
    <p:sldId id="352" r:id="rId23"/>
    <p:sldId id="366" r:id="rId24"/>
    <p:sldId id="347" r:id="rId25"/>
    <p:sldId id="348" r:id="rId26"/>
    <p:sldId id="349" r:id="rId27"/>
    <p:sldId id="377" r:id="rId28"/>
    <p:sldId id="376" r:id="rId29"/>
    <p:sldId id="369" r:id="rId30"/>
    <p:sldId id="374" r:id="rId31"/>
    <p:sldId id="370" r:id="rId32"/>
    <p:sldId id="373" r:id="rId33"/>
    <p:sldId id="362" r:id="rId34"/>
    <p:sldId id="350" r:id="rId35"/>
  </p:sldIdLst>
  <p:sldSz cx="12192000" cy="6858000"/>
  <p:notesSz cx="6858000" cy="9144000"/>
  <p:embeddedFontLs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Comic Sans MS" panose="030F0902030302020204" pitchFamily="66" charset="0"/>
      <p:regular r:id="rId42"/>
    </p:embeddedFont>
    <p:embeddedFont>
      <p:font typeface="Khula" panose="02000000000000000000" pitchFamily="2" charset="0"/>
      <p:regular r:id="rId43"/>
      <p:bold r:id="rId44"/>
    </p:embeddedFont>
    <p:embeddedFont>
      <p:font typeface="Khula SemiBold" panose="02000000000000000000" pitchFamily="2" charset="0"/>
      <p:regular r:id="rId45"/>
      <p:bold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Poppins" pitchFamily="2" charset="77"/>
      <p:regular r:id="rId51"/>
      <p:bold r:id="rId52"/>
      <p:italic r:id="rId53"/>
      <p:boldItalic r:id="rId54"/>
    </p:embeddedFont>
    <p:embeddedFont>
      <p:font typeface="Poppins Medium" panose="020B0604020202020204" pitchFamily="34" charset="0"/>
      <p:regular r:id="rId55"/>
      <p:italic r:id="rId56"/>
    </p:embeddedFont>
    <p:embeddedFont>
      <p:font typeface="Poppins SemiBold" panose="020B0604020202020204" pitchFamily="34" charset="0"/>
      <p:regular r:id="rId57"/>
      <p:bold r:id="rId58"/>
      <p:italic r:id="rId59"/>
      <p:boldItalic r:id="rId60"/>
    </p:embeddedFont>
    <p:embeddedFont>
      <p:font typeface="Stencil" pitchFamily="82" charset="77"/>
      <p:regular r:id="rId61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96"/>
    <a:srgbClr val="5CC3A8"/>
    <a:srgbClr val="EA592C"/>
    <a:srgbClr val="168FB2"/>
    <a:srgbClr val="E48736"/>
    <a:srgbClr val="0F7975"/>
    <a:srgbClr val="4597D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23F01-F807-47FB-8DAF-59243CD60B18}" v="1" dt="2022-09-12T19:13:08.433"/>
    <p1510:client id="{082F5F14-1461-12F4-3A64-EE720F3F3E0B}" v="1832" dt="2022-09-13T18:42:42.570"/>
    <p1510:client id="{309BC07C-F072-43FF-2591-23920248A262}" v="16" dt="2022-09-12T16:58:10.038"/>
    <p1510:client id="{30D67951-A3BA-4647-815A-1B08967E38F2}" v="167" dt="2022-09-12T16:21:35.892"/>
    <p1510:client id="{5FAEF76A-516A-4713-8CC2-36427BD9005E}" v="39" dt="2022-09-09T17:30:38.331"/>
    <p1510:client id="{6845678A-098E-8940-8D7B-93CDE779FD16}" v="31" dt="2022-09-07T22:37:16.737"/>
    <p1510:client id="{9D8F28CF-CCAC-B97C-3C0F-202AF60C170C}" v="353" dt="2022-09-12T19:06:59.389"/>
    <p1510:client id="{C338B21C-48A4-2BCA-4390-6C2C3F7BC2C9}" v="824" dt="2022-09-09T19:07:42.755"/>
    <p1510:client id="{E8E3F3BC-FFA0-9607-A8B3-E2799643F6A5}" v="78" dt="2022-09-12T21:36:03.467"/>
    <p1510:client id="{F282EFFB-3C05-A576-D048-65231A87C9D1}" v="56" dt="2022-09-13T22:20:11.850"/>
    <p1510:client id="{F412676C-4ECE-E086-B7C0-4198A85C74A9}" v="1271" dt="2022-09-09T17:21:46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4312"/>
  </p:normalViewPr>
  <p:slideViewPr>
    <p:cSldViewPr snapToGrid="0">
      <p:cViewPr varScale="1">
        <p:scale>
          <a:sx n="112" d="100"/>
          <a:sy n="112" d="100"/>
        </p:scale>
        <p:origin x="2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2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4/21/25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packed with methods, techniques, and approach to building a fully integrated Demo Playground (platform and apps).</a:t>
            </a:r>
          </a:p>
          <a:p>
            <a:endParaRPr lang="en-US" dirty="0"/>
          </a:p>
          <a:p>
            <a:r>
              <a:rPr lang="en-US" b="1" u="sng" dirty="0"/>
              <a:t>FAQs</a:t>
            </a:r>
          </a:p>
          <a:p>
            <a:endParaRPr lang="en-US" b="1" dirty="0"/>
          </a:p>
          <a:p>
            <a:r>
              <a:rPr lang="en-US" b="1" dirty="0"/>
              <a:t>Q. What is the difference between Kafka and RedPanda in two sentences?</a:t>
            </a:r>
          </a:p>
          <a:p>
            <a:r>
              <a:rPr lang="en-US" b="0" dirty="0"/>
              <a:t>Kafka and Redpanda are both event streaming platforms, but Redpanda is a Kafka API-compatible alternative written in C++ with no Java dependency, offering lower latency and better performance on modern hardware. Unlike Kafka, Redpanda claims to have a simpler architecture and is optimized for single-binary deployment and ease of use (SMALLER FOOTPRINT). </a:t>
            </a:r>
          </a:p>
          <a:p>
            <a:pPr marL="228600" indent="-228600">
              <a:buAutoNum type="alphaUcPeriod"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Q. 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06090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98515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03282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AD3C7-C6DB-0BF1-629E-32124779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69763-DE50-3DE6-418E-00FD2B0D8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248D7-F4E0-DC1D-5664-81220D054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0CB2-B203-0748-CD96-0CEAA54AF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6387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8175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4C929-861D-E0E5-5E94-6ADA338A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BDB68-8312-4C28-E20D-126C2CCFE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70A20-2E7F-85D9-C5A3-D10C2A1E4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9E650-2D14-7AD5-5F69-9C8228D67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4167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0CB2-A8A9-2ABE-3985-8D6A8375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5CFA7-9A30-4E4B-7875-6F91C6A5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EDBC6-B5E3-51CB-9637-D69B973D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CCA8-C39F-10DD-6A47-4D81315C7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81267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D8D05-26A3-6C7E-2F39-417EC353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F0037-9E44-4E36-2BC5-1B5B0DBC9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BD545-4D76-B4D6-30CD-77739DA48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F49D3-30CA-6ECF-3CDE-E7F69E963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1084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B6215-B03E-1770-0F58-B2094427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57075-7EB1-89A0-505F-CED19A2A0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13527-2748-82DD-7B54-A688D56CF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3320E-767C-ADFD-F9DB-66C68E9DC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3152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179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688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Elevator Pitch </a:t>
            </a:r>
            <a:r>
              <a:rPr lang="en-US" dirty="0">
                <a:latin typeface="+mn-lt"/>
                <a:sym typeface="Wingdings" pitchFamily="2" charset="2"/>
              </a:rPr>
              <a:t> </a:t>
            </a:r>
            <a:r>
              <a:rPr lang="en-US" dirty="0">
                <a:latin typeface="+mn-lt"/>
              </a:rPr>
              <a:t>Synopsis </a:t>
            </a:r>
          </a:p>
          <a:p>
            <a:endParaRPr lang="en-US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34268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6913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24864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CD2D-52E2-D6CB-1864-AD4ED5A0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3A929-BC88-61ED-F5BF-9E358955A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D4824-72B5-0361-9E0A-6E9AA414A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3F394-7BED-A041-AEB3-A2069888A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78482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63C1-AEB6-0F79-5E50-C1B9D782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CD95-1131-0629-5FEC-91693DE61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6F270-077E-7D77-4A43-076C2CF2E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EE88D-7283-A685-3827-028F5595F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72130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6076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05613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Redpanda</a:t>
            </a:r>
            <a:r>
              <a:rPr lang="en-US" dirty="0"/>
              <a:t> is a streaming platform that is compatible with the Kafka protocol / APIs while eliminating the internal complexities of Kafka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27318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C11C9-5607-8DC2-FB41-D6F773F62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4C440-CE38-060E-A580-1E1C4F05C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E9079-48C0-B209-D4FA-CB8E713E6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Redpanda</a:t>
            </a:r>
            <a:r>
              <a:rPr lang="en-US" dirty="0"/>
              <a:t> is a streaming platform that is compatible with the Kafka protocol / APIs while eliminating the internal complexities of Kafka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5A349-8D8D-64BD-45E5-461684569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2880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4541-62E8-1FBD-DF37-3E49C41C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2F768-2E43-1B4E-4EE0-5793441F8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CA8F-255E-3143-599F-2DB6E5688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D666-A193-0E7D-8D76-0178B11E3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43588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0951D-A4D5-97FC-0028-2A4C0BC7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7B3F7-02B6-4BEE-2DD5-FE5D47CAD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45EF-6FFC-0B99-026A-EB4FBC9D2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E1771-3F23-2AB1-F4BF-2E4ED950D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717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5774-CB9B-3B73-B5A1-B8E469BA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13355-09A5-65BD-4C85-97DB7C65C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91806-5E11-0C40-4EC0-B336A99B1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ED0EB-DA09-0AFA-6CFB-1052E82BB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74383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D2D1-BC3E-D949-7D14-C4B6A591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E6AB9-56D4-74BE-C991-6CC76B6D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7B0CB-6444-43B8-2C16-01D54FCA4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D4D3-3A27-D894-5DF4-A67C5EFE5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939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3677-6D93-E549-8FFB-9168E2C89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EDC24-E58A-2E35-1DCB-BB2D205D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E90EF-F7B8-1C8E-45EA-EC02365D0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2780-AE8B-BDDE-BA34-5F7A7B627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09900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C3E1-463B-1DFB-4C2A-4C40E0A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11FB6-2161-B016-145D-1F1968F6D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28B0C-2124-DAD8-7F21-A064DEE53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DF77-F57F-89D6-8E40-0ABFF1B5B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6341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9E1C9-1165-9F08-E573-B85437C6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A4324-25A1-4C58-79AC-8D1644C4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F9F90-8A76-B507-13D6-AE00D893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BC92-13ED-3E51-F01E-CA1F530A6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72626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472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435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5DFE-24C3-CBB0-3FC3-F27C3805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04157-C94F-017F-39E8-2E1C89D0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26B1E-C234-8F7F-E26A-993534A81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Adding Color and Context to Code makes it more understandable and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65E3-FFD4-5046-C833-6C31F3FC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6562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132BB-B27D-64BF-F5A1-BC1EE8B8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5A290-1D78-833C-1419-4BE29D33F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7DBEE-F963-28FE-0CCC-AABEFA33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20C34-9F2A-A2B1-0168-1BEEB314D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2122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3045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FE1D-FE63-80CB-5F53-5ACB5A08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F5C6D-F936-C0F1-57BE-9A1EAA4C1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0E679-8829-9649-6BF1-1CBDF5E25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Persona - semi-fictional representation of a target user or customer, created to help the development team understand and empathize with their needs, goals, and behaviors.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F6327-87EB-242A-F51E-F7A67944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89578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2375-ADB7-B082-108D-75129350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205D2-1799-2DF5-CF92-4443FE380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E3F98-B5B5-5C14-36CF-4EDF0CA2E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B1E0-03C1-9D01-A88B-4AA0213EB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0238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MX" sz="1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JOHN DOE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FF4E328-04ED-1D34-5362-6AC1FF0DA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1822" y="1681203"/>
            <a:ext cx="3227632" cy="14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87E2EF-800B-F155-3586-D5A5CD409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 </a:t>
            </a:r>
            <a:endParaRPr lang="en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1A56EF-C86D-9C24-D2ED-9100A38C3D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211263"/>
            <a:ext cx="539496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70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</a:t>
            </a:r>
            <a:endParaRPr lang="en-MX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John Doe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70B6598-8CAB-2259-48E1-A3E5F3F9C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49049E8-CA35-3E9B-573C-E9371127F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56.png"/><Relationship Id="rId10" Type="http://schemas.openxmlformats.org/officeDocument/2006/relationships/image" Target="../media/image37.png"/><Relationship Id="rId4" Type="http://schemas.openxmlformats.org/officeDocument/2006/relationships/image" Target="../media/image59.png"/><Relationship Id="rId9" Type="http://schemas.openxmlformats.org/officeDocument/2006/relationships/image" Target="../media/image36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12" Type="http://schemas.openxmlformats.org/officeDocument/2006/relationships/image" Target="../media/image13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slide" Target="slide24.xml"/><Relationship Id="rId5" Type="http://schemas.openxmlformats.org/officeDocument/2006/relationships/slide" Target="slide4.xml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rightingsoftware.org/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66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1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12" Type="http://schemas.openxmlformats.org/officeDocument/2006/relationships/image" Target="../media/image13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slide" Target="slide24.xml"/><Relationship Id="rId5" Type="http://schemas.openxmlformats.org/officeDocument/2006/relationships/slide" Target="slide4.xml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18" Type="http://schemas.openxmlformats.org/officeDocument/2006/relationships/image" Target="../media/image108.png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12" Type="http://schemas.openxmlformats.org/officeDocument/2006/relationships/image" Target="../media/image13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4.png"/><Relationship Id="rId20" Type="http://schemas.openxmlformats.org/officeDocument/2006/relationships/image" Target="../media/image10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slide" Target="slide24.xml"/><Relationship Id="rId5" Type="http://schemas.openxmlformats.org/officeDocument/2006/relationships/slide" Target="slide4.xml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slide" Target="slide24.xml"/><Relationship Id="rId5" Type="http://schemas.openxmlformats.org/officeDocument/2006/relationships/slide" Target="slide4.xml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jpattonassociates.com/story-mapping/" TargetMode="External"/><Relationship Id="rId13" Type="http://schemas.openxmlformats.org/officeDocument/2006/relationships/hyperlink" Target="https://en.wikipedia.org/wiki/4%2B1_architectural_view_model" TargetMode="External"/><Relationship Id="rId3" Type="http://schemas.openxmlformats.org/officeDocument/2006/relationships/hyperlink" Target="https://github.com/improving-minnesota/demo-ordermgmt-cqrs-cdc" TargetMode="External"/><Relationship Id="rId7" Type="http://schemas.openxmlformats.org/officeDocument/2006/relationships/hyperlink" Target="https://www.eventstorming.com/" TargetMode="External"/><Relationship Id="rId12" Type="http://schemas.openxmlformats.org/officeDocument/2006/relationships/hyperlink" Target="https://c4model.com/" TargetMode="External"/><Relationship Id="rId2" Type="http://schemas.openxmlformats.org/officeDocument/2006/relationships/notesSlide" Target="../notesSlides/notesSlide34.xml"/><Relationship Id="rId16" Type="http://schemas.openxmlformats.org/officeDocument/2006/relationships/hyperlink" Target="https://spring.io/projects/spring-modulit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ventmodeling.org/" TargetMode="External"/><Relationship Id="rId11" Type="http://schemas.openxmlformats.org/officeDocument/2006/relationships/hyperlink" Target="https://www.oreilly.com/library/view/righting-software/9780136524007/" TargetMode="External"/><Relationship Id="rId5" Type="http://schemas.openxmlformats.org/officeDocument/2006/relationships/hyperlink" Target="https://domainstorytelling.org/" TargetMode="External"/><Relationship Id="rId15" Type="http://schemas.openxmlformats.org/officeDocument/2006/relationships/hyperlink" Target="https://learning.oreilly.com/library/view/mastering-kafka-streams/9781492062486/" TargetMode="External"/><Relationship Id="rId10" Type="http://schemas.openxmlformats.org/officeDocument/2006/relationships/hyperlink" Target="https://learning.oreilly.com/library/view/learning-domain-driven-design/9781098100124/" TargetMode="External"/><Relationship Id="rId4" Type="http://schemas.openxmlformats.org/officeDocument/2006/relationships/hyperlink" Target="https://debezium.io/blog/2023/02/04/ddd-aggregates-via-cdc-cqrs-pipeline-using-kafka-and-debezium/" TargetMode="External"/><Relationship Id="rId9" Type="http://schemas.openxmlformats.org/officeDocument/2006/relationships/hyperlink" Target="https://www.amazon.com/Use-Case-Modeling-Kurt-Bittner/dp/0201709139" TargetMode="External"/><Relationship Id="rId14" Type="http://schemas.openxmlformats.org/officeDocument/2006/relationships/hyperlink" Target="https://www.manning.com/books/kafka-streams-in-action-second-editi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3" Type="http://schemas.openxmlformats.org/officeDocument/2006/relationships/image" Target="../media/image8.png"/><Relationship Id="rId7" Type="http://schemas.openxmlformats.org/officeDocument/2006/relationships/slide" Target="slide7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slide" Target="slide24.xml"/><Relationship Id="rId5" Type="http://schemas.openxmlformats.org/officeDocument/2006/relationships/slide" Target="slide4.xml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slide" Target="slide13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7C77-DAF7-A8EF-776A-ABBD638B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10182578" cy="631296"/>
          </a:xfrm>
        </p:spPr>
        <p:txBody>
          <a:bodyPr>
            <a:normAutofit/>
          </a:bodyPr>
          <a:lstStyle/>
          <a:p>
            <a:r>
              <a:rPr lang="en-US" dirty="0"/>
              <a:t>A Magical Journey from Context to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AFBA-F218-C232-EF47-A18390B01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1537440"/>
          </a:xfrm>
        </p:spPr>
        <p:txBody>
          <a:bodyPr>
            <a:normAutofit/>
          </a:bodyPr>
          <a:lstStyle/>
          <a:p>
            <a:r>
              <a:rPr lang="en-US" b="1" dirty="0"/>
              <a:t>Open Source North 2025!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526EA-3774-1201-6052-D1E636FC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34" y="4078160"/>
            <a:ext cx="1778772" cy="1785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7B5B3-069B-8312-04A2-FBC7900C1F0D}"/>
              </a:ext>
            </a:extLst>
          </p:cNvPr>
          <p:cNvSpPr txBox="1"/>
          <p:nvPr/>
        </p:nvSpPr>
        <p:spPr>
          <a:xfrm>
            <a:off x="6854641" y="5835456"/>
            <a:ext cx="533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Check it out on GitHub</a:t>
            </a:r>
          </a:p>
          <a:p>
            <a:pPr algn="ctr"/>
            <a:r>
              <a:rPr lang="en-US" sz="1400" dirty="0"/>
              <a:t>(https://</a:t>
            </a:r>
            <a:r>
              <a:rPr lang="en-US" sz="1400" dirty="0" err="1"/>
              <a:t>github.com</a:t>
            </a:r>
            <a:r>
              <a:rPr lang="en-US" sz="1400" dirty="0"/>
              <a:t>/improving-</a:t>
            </a:r>
            <a:r>
              <a:rPr lang="en-US" sz="1400" dirty="0" err="1"/>
              <a:t>minnesota</a:t>
            </a:r>
            <a:r>
              <a:rPr lang="en-US" sz="1400" dirty="0"/>
              <a:t>/demo-</a:t>
            </a:r>
            <a:r>
              <a:rPr lang="en-US" sz="1400" dirty="0" err="1"/>
              <a:t>ordermgmt</a:t>
            </a:r>
            <a:r>
              <a:rPr lang="en-US" sz="1400" dirty="0"/>
              <a:t>-</a:t>
            </a:r>
            <a:r>
              <a:rPr lang="en-US" sz="1400" dirty="0" err="1"/>
              <a:t>cqrs-cdc</a:t>
            </a:r>
            <a:r>
              <a:rPr lang="en-US" sz="14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AF5FC5-A84F-74C8-A45D-89A9AD12731D}"/>
              </a:ext>
            </a:extLst>
          </p:cNvPr>
          <p:cNvSpPr/>
          <p:nvPr/>
        </p:nvSpPr>
        <p:spPr>
          <a:xfrm rot="20377284">
            <a:off x="738998" y="3195760"/>
            <a:ext cx="3040120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Stencil" pitchFamily="82" charset="77"/>
              </a:rPr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42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>
            <a:extLst>
              <a:ext uri="{FF2B5EF4-FFF2-40B4-BE49-F238E27FC236}">
                <a16:creationId xmlns:a16="http://schemas.microsoft.com/office/drawing/2014/main" id="{2B4E000A-298B-8481-E34E-4575AD90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89" y="757756"/>
            <a:ext cx="6283607" cy="54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E7ECDD11-8756-018D-8E9B-04E5AACC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3" y="1346339"/>
            <a:ext cx="5219948" cy="376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Domain Storytelling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B5970-06D5-7452-B234-47EB6F5D1333}"/>
              </a:ext>
            </a:extLst>
          </p:cNvPr>
          <p:cNvSpPr txBox="1"/>
          <p:nvPr/>
        </p:nvSpPr>
        <p:spPr>
          <a:xfrm>
            <a:off x="10231717" y="1139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7EDD3-A018-FCBB-011D-5EF71A38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56" y="621493"/>
            <a:ext cx="6029687" cy="60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49C2B83-8810-6669-52DC-46FFA5275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54" y="1134110"/>
            <a:ext cx="3731732" cy="34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D37C21-3449-C4E5-2E6B-688A9C83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37" y="1123477"/>
            <a:ext cx="2603450" cy="34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740C1D5-8E1B-E8FC-FEE1-CCCD12EC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55" y="1126854"/>
            <a:ext cx="2327274" cy="34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35BA48-0D4A-8A3E-496C-870BE4FE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369" y="2748542"/>
            <a:ext cx="2890456" cy="17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878908AB-19D6-91A8-1DBE-E4B6E18B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2036646"/>
            <a:ext cx="3025977" cy="2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EAB06CB-5E6D-2EB7-5E3F-AD5703CB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4669316"/>
            <a:ext cx="1781619" cy="15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95D80E92-1E7B-A98A-B6D1-86CD7B285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46" y="4396239"/>
            <a:ext cx="3025977" cy="1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A2C60519-FF3F-533A-B2F6-B503545E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93" y="1739518"/>
            <a:ext cx="2404775" cy="188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D87BD1F8-AECC-359D-1380-4D5C2D6A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688" y="4861551"/>
            <a:ext cx="2528176" cy="199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0DB9768A-31C2-0ACC-DA47-B8E8E31B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73506"/>
            <a:ext cx="3048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>
            <a:extLst>
              <a:ext uri="{FF2B5EF4-FFF2-40B4-BE49-F238E27FC236}">
                <a16:creationId xmlns:a16="http://schemas.microsoft.com/office/drawing/2014/main" id="{C146BC79-DBE0-00F2-3265-57901A5A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735" y="3072653"/>
            <a:ext cx="2413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738E6-D9D3-20E6-7E37-69B6B276F6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0040" y="711713"/>
            <a:ext cx="520504" cy="3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6" y="23499"/>
            <a:ext cx="8303371" cy="4994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Event Model Blueprinting</a:t>
            </a:r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06299872-0ACA-9229-BB2C-A7980E27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14" y="663022"/>
            <a:ext cx="7481293" cy="61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7E84EB1-B7D2-AC59-04D9-55514D4C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64" y="1007217"/>
            <a:ext cx="2785374" cy="23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0CE9578-F5B6-B4F5-C8C5-C6E432C4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174" y="2654520"/>
            <a:ext cx="2337559" cy="284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BF4033D-6093-95F3-8236-A02DD922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54" y="2619105"/>
            <a:ext cx="1573958" cy="287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3808F8D-13A5-A01C-A1DF-50A95D80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34" y="795845"/>
            <a:ext cx="2990955" cy="56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DB53DD78-E9F4-CFEA-CA9B-38949BF4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38" y="5638721"/>
            <a:ext cx="402857" cy="4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4481AB1-5BBE-A725-B515-1041E40F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705" y="663022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582E287-74C3-8AE3-A136-F30336E7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620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A92A0AF-6E04-ABC2-8337-E765616F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535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1A1D906-6148-92B7-2D74-6EFE175B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58" y="163539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A6A233F-583E-ED10-6ED1-F533875D3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08" y="158530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>
            <a:extLst>
              <a:ext uri="{FF2B5EF4-FFF2-40B4-BE49-F238E27FC236}">
                <a16:creationId xmlns:a16="http://schemas.microsoft.com/office/drawing/2014/main" id="{C79EBFAB-8F63-6111-713B-C36E3BBF8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620" y="2794000"/>
            <a:ext cx="3048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6">
            <a:extLst>
              <a:ext uri="{FF2B5EF4-FFF2-40B4-BE49-F238E27FC236}">
                <a16:creationId xmlns:a16="http://schemas.microsoft.com/office/drawing/2014/main" id="{EC2D7EDF-12A0-28C2-0129-792E06490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55" y="3193147"/>
            <a:ext cx="2413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C86C-C8A5-86EB-68C3-00D606A5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4F018F-2B90-78ED-020C-8681680D5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8E472E0A-B9D7-9B9D-1D56-ACC1F531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64" y="255378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127471AC-DE20-01F8-38AB-4E2F6004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565054F-4078-C00F-74DB-4849D7157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20227D28-07BB-5F5A-3CA3-BC0FEB3F6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650F76C2-AF97-8B45-574B-E45A89B14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68ABA3CF-EA4F-C8A9-0CA9-864C554DC9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A8A4F-6400-46C9-CD46-673267C990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8F34F-C78C-C39E-FE91-5F2B41583F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BBC3EAF-7CAA-4144-CD6C-63AE964359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AB7B87E-4B38-C18F-889D-2B8216484D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0704641-3BE0-E841-AF1E-CB17A11C2E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278 C 0.03477 0.06019 0.06954 0.12315 0.10248 0.12454 C 0.13542 0.12616 0.16641 0.06597 0.19753 0.00602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Design the Solution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508001"/>
          </a:xfrm>
        </p:spPr>
        <p:txBody>
          <a:bodyPr>
            <a:normAutofit/>
          </a:bodyPr>
          <a:lstStyle/>
          <a:p>
            <a:r>
              <a:rPr lang="en-US" dirty="0"/>
              <a:t>Methods “That Work” – DDD, System Design, C4 Modeling, 4+1 View</a:t>
            </a:r>
          </a:p>
        </p:txBody>
      </p:sp>
    </p:spTree>
    <p:extLst>
      <p:ext uri="{BB962C8B-B14F-4D97-AF65-F5344CB8AC3E}">
        <p14:creationId xmlns:p14="http://schemas.microsoft.com/office/powerpoint/2010/main" val="182136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A753-1189-2D24-91E3-330A8377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6B42-0C7C-2D00-B6FD-129C6397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“Solution Methods”</a:t>
            </a:r>
            <a:endParaRPr lang="en-US" dirty="0"/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E7141072-DE0E-CB67-6CC9-A34B8AB7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03" y="3111691"/>
            <a:ext cx="1544241" cy="1538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E3EE75-5522-CFCE-5183-97DD8585A4DC}"/>
              </a:ext>
            </a:extLst>
          </p:cNvPr>
          <p:cNvSpPr txBox="1"/>
          <p:nvPr/>
        </p:nvSpPr>
        <p:spPr>
          <a:xfrm>
            <a:off x="3959803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“The Method”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Righting Software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E9C1FB-CB9B-4B59-1B0F-ABF05764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30" y="1467161"/>
            <a:ext cx="1622033" cy="1202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D5182-3F54-226C-2ECA-1DDE03235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928" y="3111934"/>
            <a:ext cx="1544241" cy="1538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4AE3F-37C2-172C-C4EB-270721B5B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053" y="3152133"/>
            <a:ext cx="1457995" cy="1457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EFF3C3-FD47-8536-41AF-0C6564DCF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3111691"/>
            <a:ext cx="1565319" cy="1538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C1558-32C1-190F-7B47-193989496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498" y="1319353"/>
            <a:ext cx="1178132" cy="15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70A711-E602-B035-E421-E9577395B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938" y="1319353"/>
            <a:ext cx="1181970" cy="1538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AA3908-0860-D11B-75C6-B07640B6BD09}"/>
              </a:ext>
            </a:extLst>
          </p:cNvPr>
          <p:cNvSpPr txBox="1"/>
          <p:nvPr/>
        </p:nvSpPr>
        <p:spPr>
          <a:xfrm>
            <a:off x="904444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Learning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Domain Driven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7D23E-74D3-F393-165D-2364A8C3D58A}"/>
              </a:ext>
            </a:extLst>
          </p:cNvPr>
          <p:cNvSpPr txBox="1"/>
          <p:nvPr/>
        </p:nvSpPr>
        <p:spPr>
          <a:xfrm>
            <a:off x="7034927" y="4720926"/>
            <a:ext cx="154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C4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C395A7-BA84-CD54-94A7-1EE679CFC763}"/>
              </a:ext>
            </a:extLst>
          </p:cNvPr>
          <p:cNvSpPr txBox="1"/>
          <p:nvPr/>
        </p:nvSpPr>
        <p:spPr>
          <a:xfrm>
            <a:off x="10110051" y="4650326"/>
            <a:ext cx="1457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4+1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Architectural View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311017C-93BF-DD06-74D9-B5CE1D4F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79" y="1487382"/>
            <a:ext cx="1835337" cy="120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9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0B81-6990-AE6B-857C-128DA51A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DB298A-3BFC-9134-3518-E3FBD851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43" y="1093417"/>
            <a:ext cx="5905431" cy="23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38A64C5-9FA9-D28D-0F4F-7CB1AB23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485271"/>
            <a:ext cx="8705850" cy="20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E4AFEA-1D85-EA1B-6854-2F9FF414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DDD Context 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751F9-B1C6-AD71-DF57-9E8B22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18" y="4240094"/>
            <a:ext cx="3474484" cy="19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F006A67-4AD8-67EE-A740-3CAE0E5E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02" y="4197754"/>
            <a:ext cx="3548912" cy="20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73512A8-AAFC-1E51-A685-0D36487A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832" y="3244522"/>
            <a:ext cx="1971242" cy="119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44CE8CB-8415-0972-5059-D2B944E6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81" y="3244522"/>
            <a:ext cx="1899683" cy="11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FA2F40F-1DC8-D70D-2595-C13F4919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33" y="5475138"/>
            <a:ext cx="1601732" cy="9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7693E3E-BBA9-3260-4B82-90A0CBC3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336" y="3266620"/>
            <a:ext cx="536045" cy="23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08B1079-C47B-33E2-CEA9-CFEED961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12" y="1616573"/>
            <a:ext cx="5601436" cy="13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6204EA-A2B5-5567-F6AB-4FA0D93E7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2500" y="4847045"/>
            <a:ext cx="515429" cy="7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317D5-DDE9-E58C-43DC-8BA14279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black screen with green lines&#10;&#10;AI-generated content may be incorrect.">
            <a:extLst>
              <a:ext uri="{FF2B5EF4-FFF2-40B4-BE49-F238E27FC236}">
                <a16:creationId xmlns:a16="http://schemas.microsoft.com/office/drawing/2014/main" id="{66849B32-9AE1-546D-6DDD-A7ABD029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89" y="2200941"/>
            <a:ext cx="2060279" cy="4390556"/>
          </a:xfrm>
          <a:prstGeom prst="rect">
            <a:avLst/>
          </a:prstGeom>
        </p:spPr>
      </p:pic>
      <p:pic>
        <p:nvPicPr>
          <p:cNvPr id="54" name="Picture 53" descr="A black and red rectangle with a red border&#10;&#10;AI-generated content may be incorrect.">
            <a:extLst>
              <a:ext uri="{FF2B5EF4-FFF2-40B4-BE49-F238E27FC236}">
                <a16:creationId xmlns:a16="http://schemas.microsoft.com/office/drawing/2014/main" id="{06CC0062-344B-05CE-FB38-9C6EB0D3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91" y="2200941"/>
            <a:ext cx="3467498" cy="4390556"/>
          </a:xfrm>
          <a:prstGeom prst="rect">
            <a:avLst/>
          </a:prstGeom>
        </p:spPr>
      </p:pic>
      <p:pic>
        <p:nvPicPr>
          <p:cNvPr id="56" name="Picture 55" descr="A black rectangular object with blue border&#10;&#10;AI-generated content may be incorrect.">
            <a:extLst>
              <a:ext uri="{FF2B5EF4-FFF2-40B4-BE49-F238E27FC236}">
                <a16:creationId xmlns:a16="http://schemas.microsoft.com/office/drawing/2014/main" id="{6E047890-7347-EAE9-27F1-AB65FA0EB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869" y="2200941"/>
            <a:ext cx="3213284" cy="4390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AC410-6D03-D3BF-2325-47E1060F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4" y="23812"/>
            <a:ext cx="1018155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Righting Software “The Method” - System Design</a:t>
            </a:r>
            <a:endParaRPr lang="en-US" dirty="0"/>
          </a:p>
        </p:txBody>
      </p:sp>
      <p:pic>
        <p:nvPicPr>
          <p:cNvPr id="42" name="Picture 4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C82E047-574A-1428-1A19-ED23387E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57" y="1534825"/>
            <a:ext cx="12195157" cy="4468834"/>
          </a:xfrm>
          <a:prstGeom prst="rect">
            <a:avLst/>
          </a:prstGeom>
        </p:spPr>
      </p:pic>
      <p:pic>
        <p:nvPicPr>
          <p:cNvPr id="44" name="Picture 43" descr="A cartoon character in a hat&#10;&#10;AI-generated content may be incorrect.">
            <a:extLst>
              <a:ext uri="{FF2B5EF4-FFF2-40B4-BE49-F238E27FC236}">
                <a16:creationId xmlns:a16="http://schemas.microsoft.com/office/drawing/2014/main" id="{954610AD-CC78-2086-5906-82349AAA6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788" y="593720"/>
            <a:ext cx="6879265" cy="1457731"/>
          </a:xfrm>
          <a:prstGeom prst="rect">
            <a:avLst/>
          </a:prstGeom>
        </p:spPr>
      </p:pic>
      <p:pic>
        <p:nvPicPr>
          <p:cNvPr id="46" name="Picture 4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F70D663-C8E0-925C-8A38-39197459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788" y="2345681"/>
            <a:ext cx="6879265" cy="2065290"/>
          </a:xfrm>
          <a:prstGeom prst="rect">
            <a:avLst/>
          </a:prstGeom>
        </p:spPr>
      </p:pic>
      <p:pic>
        <p:nvPicPr>
          <p:cNvPr id="48" name="Picture 47" descr="A blue rectangular sign with black text&#10;&#10;AI-generated content may be incorrect.">
            <a:extLst>
              <a:ext uri="{FF2B5EF4-FFF2-40B4-BE49-F238E27FC236}">
                <a16:creationId xmlns:a16="http://schemas.microsoft.com/office/drawing/2014/main" id="{070DD3E8-0BCC-9DC4-860C-F69EEF53E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592" y="4336375"/>
            <a:ext cx="5170775" cy="1535724"/>
          </a:xfrm>
          <a:prstGeom prst="rect">
            <a:avLst/>
          </a:prstGeom>
        </p:spPr>
      </p:pic>
      <p:pic>
        <p:nvPicPr>
          <p:cNvPr id="50" name="Picture 4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6AA49B1-23A6-2280-D02F-7AB7BBCD38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472" y="2748420"/>
            <a:ext cx="1311584" cy="25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632E-C1CC-A3C0-2A85-DA79118B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FFB80AE-CABA-B510-F654-1774D2F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04836"/>
            <a:ext cx="11255022" cy="667808"/>
          </a:xfrm>
        </p:spPr>
        <p:txBody>
          <a:bodyPr/>
          <a:lstStyle/>
          <a:p>
            <a:r>
              <a:rPr lang="en-US" dirty="0">
                <a:latin typeface="Poppins"/>
                <a:cs typeface="Poppins"/>
              </a:rPr>
              <a:t>DDD - Tactical Design Decisions</a:t>
            </a:r>
            <a:endParaRPr lang="en-US" dirty="0"/>
          </a:p>
        </p:txBody>
      </p:sp>
      <p:pic>
        <p:nvPicPr>
          <p:cNvPr id="22" name="Picture 2" descr="Tactical design decision tree">
            <a:extLst>
              <a:ext uri="{FF2B5EF4-FFF2-40B4-BE49-F238E27FC236}">
                <a16:creationId xmlns:a16="http://schemas.microsoft.com/office/drawing/2014/main" id="{36E8EF3E-0F7F-61EB-F436-D4390E5B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" y="1349739"/>
            <a:ext cx="4961204" cy="489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4C0A696-1916-F0F1-8E73-64E682B83B25}"/>
              </a:ext>
            </a:extLst>
          </p:cNvPr>
          <p:cNvSpPr/>
          <p:nvPr/>
        </p:nvSpPr>
        <p:spPr>
          <a:xfrm>
            <a:off x="5393758" y="3429000"/>
            <a:ext cx="1993487" cy="23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ED54386-9AD1-A2B7-C3CD-396E639B1FF5}"/>
              </a:ext>
            </a:extLst>
          </p:cNvPr>
          <p:cNvSpPr txBox="1">
            <a:spLocks/>
          </p:cNvSpPr>
          <p:nvPr/>
        </p:nvSpPr>
        <p:spPr>
          <a:xfrm>
            <a:off x="7608936" y="1349738"/>
            <a:ext cx="4536557" cy="4895477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Snacks Unlimited - Order Management</a:t>
            </a:r>
            <a:br>
              <a:rPr lang="en-US" sz="1800" b="1" dirty="0">
                <a:latin typeface="Open Sans"/>
                <a:ea typeface="Open Sans"/>
                <a:cs typeface="Khula"/>
              </a:rPr>
            </a:br>
            <a:endParaRPr lang="en-US" sz="1800" b="1" dirty="0">
              <a:latin typeface="Open Sans"/>
              <a:ea typeface="Open Sans"/>
              <a:cs typeface="Khula"/>
            </a:endParaRP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Sub-domain:</a:t>
            </a:r>
            <a:r>
              <a:rPr lang="en-US" b="1" dirty="0">
                <a:latin typeface="Open Sans"/>
                <a:ea typeface="Open Sans"/>
                <a:cs typeface="Khula"/>
              </a:rPr>
              <a:t> </a:t>
            </a:r>
            <a:r>
              <a:rPr lang="en-US" dirty="0">
                <a:latin typeface="Open Sans"/>
                <a:ea typeface="Open Sans"/>
                <a:cs typeface="Khula"/>
              </a:rPr>
              <a:t>Supporting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Decision: </a:t>
            </a:r>
            <a:b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Use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domain model pattern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and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architectural pattern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Why: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Quickly scale taking order commands from hungry snackers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Different persistent models to optimize handling snack order commands AND fulfilling snack customer orders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Solution: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Components: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snack-order-commands (commands/writes)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snack-customer-orders (query/read)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snack-order-processor (DDD Aggregates)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Tech Stack: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Kafka, 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Debezium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CDC, and Kafka Streams OR Flink SQL to decouple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services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MySQL, MongoDB,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Spring Boot, Gradle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2"/>
              </a:solidFill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B43537-A3C0-278B-618E-D4939E7B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122" y="880130"/>
            <a:ext cx="3235710" cy="12206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7C57A2-18F1-BAF2-944E-8D1180F818BF}"/>
              </a:ext>
            </a:extLst>
          </p:cNvPr>
          <p:cNvSpPr txBox="1"/>
          <p:nvPr/>
        </p:nvSpPr>
        <p:spPr>
          <a:xfrm>
            <a:off x="7294880" y="5506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981B1AAA-A58D-6C1F-FC6A-73BC0E9AC98D}"/>
              </a:ext>
            </a:extLst>
          </p:cNvPr>
          <p:cNvCxnSpPr>
            <a:cxnSpLocks/>
          </p:cNvCxnSpPr>
          <p:nvPr/>
        </p:nvCxnSpPr>
        <p:spPr>
          <a:xfrm>
            <a:off x="3306726" y="1784906"/>
            <a:ext cx="694393" cy="298982"/>
          </a:xfrm>
          <a:prstGeom prst="bentConnector3">
            <a:avLst>
              <a:gd name="adj1" fmla="val 100530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922285B-98B4-3228-893F-8DBDB68DCF2D}"/>
              </a:ext>
            </a:extLst>
          </p:cNvPr>
          <p:cNvCxnSpPr>
            <a:cxnSpLocks/>
          </p:cNvCxnSpPr>
          <p:nvPr/>
        </p:nvCxnSpPr>
        <p:spPr>
          <a:xfrm rot="5400000">
            <a:off x="3264398" y="2727776"/>
            <a:ext cx="514954" cy="175118"/>
          </a:xfrm>
          <a:prstGeom prst="bentConnector3">
            <a:avLst>
              <a:gd name="adj1" fmla="val -5748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9A850AC-0956-CC27-61A4-0A0F3D85972B}"/>
              </a:ext>
            </a:extLst>
          </p:cNvPr>
          <p:cNvCxnSpPr>
            <a:cxnSpLocks/>
          </p:cNvCxnSpPr>
          <p:nvPr/>
        </p:nvCxnSpPr>
        <p:spPr>
          <a:xfrm>
            <a:off x="3774992" y="4042325"/>
            <a:ext cx="792462" cy="614735"/>
          </a:xfrm>
          <a:prstGeom prst="bentConnector3">
            <a:avLst>
              <a:gd name="adj1" fmla="val 99643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4 + 1 Architectural View Model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C4945-BB75-242C-509E-A09E769C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05" y="23812"/>
            <a:ext cx="1131038" cy="113103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3BC699-3AF0-33E2-9999-2FBE9FAD0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6" y="2207477"/>
            <a:ext cx="5285239" cy="34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90E49-9BDF-2003-ECCA-FC32E0801441}"/>
              </a:ext>
            </a:extLst>
          </p:cNvPr>
          <p:cNvSpPr txBox="1"/>
          <p:nvPr/>
        </p:nvSpPr>
        <p:spPr>
          <a:xfrm>
            <a:off x="8495414" y="1357998"/>
            <a:ext cx="2363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 – State Diagram</a:t>
            </a:r>
          </a:p>
          <a:p>
            <a:pPr algn="ctr"/>
            <a:r>
              <a:rPr lang="en-US" dirty="0"/>
              <a:t>Customer Order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CBF507-FF26-20DA-5383-5EBD525739E2}"/>
              </a:ext>
            </a:extLst>
          </p:cNvPr>
          <p:cNvSpPr/>
          <p:nvPr/>
        </p:nvSpPr>
        <p:spPr>
          <a:xfrm>
            <a:off x="5741365" y="3654942"/>
            <a:ext cx="1477926" cy="2498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C7EC40-3DE7-0F12-BB17-8BE303C5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551" y="2207477"/>
            <a:ext cx="4189630" cy="375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80CF7-D143-9C81-5016-5C91134C1CEF}"/>
              </a:ext>
            </a:extLst>
          </p:cNvPr>
          <p:cNvSpPr txBox="1"/>
          <p:nvPr/>
        </p:nvSpPr>
        <p:spPr>
          <a:xfrm>
            <a:off x="500385" y="710233"/>
            <a:ext cx="404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Sprinkle in UML to complete the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Logical (state,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Process (sequence, activity, 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Development (package, modularity)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Physical (deployment,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9867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(Context)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C2C2F-04FA-C1DE-A67D-FE74011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8744C-083A-9AFD-C1E0-74747C43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43" y="536429"/>
            <a:ext cx="1201994" cy="1211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EADE5-C53B-D2ED-2376-F167CF44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597" y="1680436"/>
            <a:ext cx="1649403" cy="2243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C28-B5D6-AB70-EFD4-7E1C916F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76" y="4667890"/>
            <a:ext cx="7772400" cy="1238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1A7329-AAC6-B000-E6B2-03623976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073" y="4943226"/>
            <a:ext cx="2510187" cy="972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F63CF3-6E71-0A96-7EAE-9CA316729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43" y="4957170"/>
            <a:ext cx="2510187" cy="9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71FBBC-9454-49F5-B729-216835C25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465" y="3361414"/>
            <a:ext cx="2598132" cy="1352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1ECA27-A02B-4A9E-DF3A-B2AF7458F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7231" y="3361414"/>
            <a:ext cx="2569698" cy="13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B8FE-7A33-48E5-E420-867D1A34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215340"/>
            <a:ext cx="11255022" cy="4427319"/>
          </a:xfrm>
        </p:spPr>
        <p:txBody>
          <a:bodyPr>
            <a:normAutofit/>
          </a:bodyPr>
          <a:lstStyle/>
          <a:p>
            <a:r>
              <a:rPr lang="en-US" b="0" dirty="0"/>
              <a:t>Building something that </a:t>
            </a:r>
            <a:r>
              <a:rPr lang="en-US" dirty="0"/>
              <a:t>STICKS</a:t>
            </a:r>
            <a:r>
              <a:rPr lang="en-US" b="0" dirty="0"/>
              <a:t>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through a story you </a:t>
            </a:r>
            <a:r>
              <a:rPr lang="en-US" dirty="0"/>
              <a:t>CONNECT</a:t>
            </a:r>
            <a:r>
              <a:rPr lang="en-US" b="0" dirty="0"/>
              <a:t> with,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using solution methods that </a:t>
            </a:r>
            <a:r>
              <a:rPr lang="en-US" dirty="0"/>
              <a:t>WORK</a:t>
            </a:r>
            <a:r>
              <a:rPr lang="en-US" b="0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A50AFF-06E6-F1A6-4824-BFC512864B2D}"/>
              </a:ext>
            </a:extLst>
          </p:cNvPr>
          <p:cNvSpPr txBox="1">
            <a:spLocks/>
          </p:cNvSpPr>
          <p:nvPr/>
        </p:nvSpPr>
        <p:spPr>
          <a:xfrm>
            <a:off x="468489" y="221674"/>
            <a:ext cx="11255022" cy="754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005596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A Solution Journey</a:t>
            </a:r>
          </a:p>
        </p:txBody>
      </p:sp>
    </p:spTree>
    <p:extLst>
      <p:ext uri="{BB962C8B-B14F-4D97-AF65-F5344CB8AC3E}">
        <p14:creationId xmlns:p14="http://schemas.microsoft.com/office/powerpoint/2010/main" val="237637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8207680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(Container)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0DAE5-7F17-62B9-C8F7-64A4F973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536428"/>
            <a:ext cx="10835640" cy="5955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D5BB5-92BF-C13E-0D2C-819D5993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92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Streams Topology (Component)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7B808-03C3-511E-888A-CFE231FF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84" y="560241"/>
            <a:ext cx="4408431" cy="62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A2FB2-CECF-7D6B-ECB9-5CD82CAA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64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76FA-D9E7-224B-AE27-EE8128A5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8579-8BDF-28CC-0116-89DA4BE1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Poppins"/>
                <a:cs typeface="Poppins"/>
              </a:rPr>
              <a:t>FlinkSQL</a:t>
            </a:r>
            <a:r>
              <a:rPr lang="en-US" dirty="0">
                <a:latin typeface="Poppins"/>
                <a:cs typeface="Poppins"/>
              </a:rPr>
              <a:t> Job Overview (Component)</a:t>
            </a:r>
            <a:endParaRPr lang="en-US" dirty="0"/>
          </a:p>
        </p:txBody>
      </p:sp>
      <p:pic>
        <p:nvPicPr>
          <p:cNvPr id="4" name="Picture 3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1857CB98-BFC4-870F-9F9F-D2AAD923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084"/>
            <a:ext cx="12191351" cy="2834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23E71-BE6F-FCAC-52B1-B7A4F85A122E}"/>
              </a:ext>
            </a:extLst>
          </p:cNvPr>
          <p:cNvSpPr txBox="1"/>
          <p:nvPr/>
        </p:nvSpPr>
        <p:spPr>
          <a:xfrm>
            <a:off x="229001" y="2235682"/>
            <a:ext cx="1489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Item_details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135F-1DCC-172E-E2FB-64B3D37C1DA4}"/>
              </a:ext>
            </a:extLst>
          </p:cNvPr>
          <p:cNvSpPr txBox="1"/>
          <p:nvPr/>
        </p:nvSpPr>
        <p:spPr>
          <a:xfrm>
            <a:off x="3174882" y="1558665"/>
            <a:ext cx="127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CDC to Kafka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39D84-CE70-E3CA-9229-0CCFA055B315}"/>
              </a:ext>
            </a:extLst>
          </p:cNvPr>
          <p:cNvSpPr txBox="1"/>
          <p:nvPr/>
        </p:nvSpPr>
        <p:spPr>
          <a:xfrm>
            <a:off x="9272331" y="1558665"/>
            <a:ext cx="222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DDD Aggregate to Kafka</a:t>
            </a:r>
            <a:endParaRPr lang="en-US" sz="16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C812A1-774D-163F-4C41-C30BF8563DEB}"/>
              </a:ext>
            </a:extLst>
          </p:cNvPr>
          <p:cNvSpPr/>
          <p:nvPr/>
        </p:nvSpPr>
        <p:spPr>
          <a:xfrm>
            <a:off x="318535" y="1836833"/>
            <a:ext cx="6539465" cy="162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C055104-AC00-66BC-ADAF-0C196DBDB133}"/>
              </a:ext>
            </a:extLst>
          </p:cNvPr>
          <p:cNvSpPr/>
          <p:nvPr/>
        </p:nvSpPr>
        <p:spPr>
          <a:xfrm>
            <a:off x="6939281" y="1836833"/>
            <a:ext cx="5171440" cy="175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3C0C6-6800-6E2E-A076-F22472AC2E3F}"/>
              </a:ext>
            </a:extLst>
          </p:cNvPr>
          <p:cNvSpPr txBox="1"/>
          <p:nvPr/>
        </p:nvSpPr>
        <p:spPr>
          <a:xfrm>
            <a:off x="229000" y="5638876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Shipping_location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039B2-EB96-C7E5-463A-AE0FEE9D64F6}"/>
              </a:ext>
            </a:extLst>
          </p:cNvPr>
          <p:cNvSpPr txBox="1"/>
          <p:nvPr/>
        </p:nvSpPr>
        <p:spPr>
          <a:xfrm>
            <a:off x="2889015" y="5633506"/>
            <a:ext cx="140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payment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14E72-0982-843B-FD1C-F4C3B73C1057}"/>
              </a:ext>
            </a:extLst>
          </p:cNvPr>
          <p:cNvSpPr txBox="1"/>
          <p:nvPr/>
        </p:nvSpPr>
        <p:spPr>
          <a:xfrm>
            <a:off x="10651628" y="2235682"/>
            <a:ext cx="1489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customer-order-aggregate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0AC83-C6B5-D73A-D738-3C79DD2D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7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1399B-3D51-CA26-D3A6-169D0529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0EAF48-CF72-88D2-3D2C-6BBA170C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1B321CFA-7CC1-FB0B-5361-8807BEB1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269" y="2597334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934A4B7-D73D-DE1A-4B2E-A3581A072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4FDD9C4-F302-178A-E9F6-B99845958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8F963D5A-9B1C-88F0-957E-F7E7DBFAE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B683999-5669-6568-AB14-1BF031216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11C0C53C-558E-7766-18D9-9489ED1A7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9923A6-4E71-29A3-A5BC-C101A6EDD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9C322-A701-F0F8-B70E-550F84DA70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BCF5B3-B14D-33F7-1ED7-497F4D1644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BF5296F6-59D9-663C-E1E1-C07EDB9EAA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4090180F-D3A9-38B4-9C10-087203CE97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320A5A1-B263-1A4D-776A-EFE429F440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60B4E48-F641-77C1-1286-0EFA0418F4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C 0.03594 0.06111 0.07201 0.12245 0.10573 0.12176 C 0.13946 0.12107 0.17097 0.05903 0.20248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Demo the Result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42AB0-7336-6527-EB08-9929EB855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508001"/>
          </a:xfrm>
        </p:spPr>
        <p:txBody>
          <a:bodyPr>
            <a:normAutofit/>
          </a:bodyPr>
          <a:lstStyle/>
          <a:p>
            <a:r>
              <a:rPr lang="en-US" dirty="0"/>
              <a:t>“The Playground”</a:t>
            </a:r>
          </a:p>
        </p:txBody>
      </p:sp>
    </p:spTree>
    <p:extLst>
      <p:ext uri="{BB962C8B-B14F-4D97-AF65-F5344CB8AC3E}">
        <p14:creationId xmlns:p14="http://schemas.microsoft.com/office/powerpoint/2010/main" val="4115210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2920AC-E3D9-E06E-AA68-58732B00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0"/>
            <a:ext cx="1075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FC232-120B-BC07-C786-1018C9391162}"/>
              </a:ext>
            </a:extLst>
          </p:cNvPr>
          <p:cNvSpPr txBox="1"/>
          <p:nvPr/>
        </p:nvSpPr>
        <p:spPr>
          <a:xfrm>
            <a:off x="-11017" y="6231931"/>
            <a:ext cx="324472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Playground with Kafka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9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BDDD949-373E-1182-0594-3C7786E94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0"/>
            <a:ext cx="1075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90A88-A03E-461F-8B42-E3AE6209F3AC}"/>
              </a:ext>
            </a:extLst>
          </p:cNvPr>
          <p:cNvSpPr txBox="1"/>
          <p:nvPr/>
        </p:nvSpPr>
        <p:spPr>
          <a:xfrm>
            <a:off x="-9394" y="6233703"/>
            <a:ext cx="477570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Playground with Redpanda 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(Kafka-compatible)</a:t>
            </a:r>
          </a:p>
        </p:txBody>
      </p:sp>
    </p:spTree>
    <p:extLst>
      <p:ext uri="{BB962C8B-B14F-4D97-AF65-F5344CB8AC3E}">
        <p14:creationId xmlns:p14="http://schemas.microsoft.com/office/powerpoint/2010/main" val="1296538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37D4-52E3-7DD1-39D2-24CFFC9F9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6C8D8-54CC-0D96-1DA0-60F6ADB6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6" y="1051560"/>
            <a:ext cx="12172494" cy="4754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98C024-D7F9-CE0D-BB4F-1096BCB5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API-Driven</a:t>
            </a:r>
          </a:p>
        </p:txBody>
      </p:sp>
    </p:spTree>
    <p:extLst>
      <p:ext uri="{BB962C8B-B14F-4D97-AF65-F5344CB8AC3E}">
        <p14:creationId xmlns:p14="http://schemas.microsoft.com/office/powerpoint/2010/main" val="1132316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CD6D6-B5AA-5923-AD43-F1A053D3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182A24-3EDF-67D3-FC1F-D1D31C884276}"/>
              </a:ext>
            </a:extLst>
          </p:cNvPr>
          <p:cNvSpPr txBox="1"/>
          <p:nvPr/>
        </p:nvSpPr>
        <p:spPr>
          <a:xfrm>
            <a:off x="1257300" y="1097280"/>
            <a:ext cx="2457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Snickers Promotion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Initial Page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QR Code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First 3 wishes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B4C6CF-C8AB-320A-27C3-2B569FF5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Snickers Promotion!!</a:t>
            </a:r>
          </a:p>
        </p:txBody>
      </p:sp>
    </p:spTree>
    <p:extLst>
      <p:ext uri="{BB962C8B-B14F-4D97-AF65-F5344CB8AC3E}">
        <p14:creationId xmlns:p14="http://schemas.microsoft.com/office/powerpoint/2010/main" val="2154852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5B3D-03A0-9958-DF38-922D20BB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A68328-6F1A-B5CA-36C9-576DDAEB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6974305-B2D8-7169-68F9-4B3B6827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912" y="258426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0D0364C-5E00-CE8B-FB1A-9D03B412B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824BBFA-2903-728F-3CDC-CCE657335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65F76EAE-8DEE-58EB-54FD-6750C12E1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71A4C4B-3237-DE6A-AD99-06D19EACAE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7747A439-3946-7809-A512-E7C071C9B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329540-C3DB-7645-8411-08E5845B84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4494A-AD65-55AB-78F6-4D0D597C4D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061532-7291-9094-32D2-1054DF60D8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E762B5-4711-20DB-C3DB-FC570522F3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76132" y="155912"/>
            <a:ext cx="1919594" cy="1020204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F68313-86AE-ABDB-8C6B-04F6525B09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0542611F-F3D8-2997-11AD-0DFA4B075F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0E89CE-9D33-EBE9-38C1-3F2C96A54E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DA77E7B-0850-B87B-59BE-B5BD12F4B6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  <p:pic>
        <p:nvPicPr>
          <p:cNvPr id="22" name="Picture 21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1739727-1761-29D5-004E-004F696F1D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29194" y="1760713"/>
            <a:ext cx="467388" cy="443822"/>
          </a:xfrm>
          <a:prstGeom prst="rect">
            <a:avLst/>
          </a:prstGeom>
        </p:spPr>
      </p:pic>
      <p:pic>
        <p:nvPicPr>
          <p:cNvPr id="3" name="Picture 2" descr="A group of kids sitting on a couch with packages of food&#10;&#10;AI-generated content may be incorrect.">
            <a:extLst>
              <a:ext uri="{FF2B5EF4-FFF2-40B4-BE49-F238E27FC236}">
                <a16:creationId xmlns:a16="http://schemas.microsoft.com/office/drawing/2014/main" id="{E18227A5-4D2E-661D-2E01-1FC0698DEE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3280" y="2210920"/>
            <a:ext cx="6056922" cy="4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0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C 0.03593 0.06111 0.072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2000"/>
                            </p:stCond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  <p:cond delay="3000"/>
                            </p:stCond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44BF-2D10-6765-C6D9-F9CB049D1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265BD3-929A-ABFD-3814-C4C733F7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829394A8-B79E-14AB-8E9E-A2B3F2DBD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6" y="252330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A1B2981A-4640-9768-7ABF-668FF94CC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FFBEDFC4-F69A-7C69-48BE-16B76EADE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5C77FDFE-4D57-0076-6A99-50B5C09E96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17E2C52F-74AF-61C2-2C51-C8C960A74F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7653F46E-40B3-1868-01BF-8C9D6AD469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0F724BC-3B8A-DD2B-5B6A-9BEF817EBA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9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A9D2-75F8-842F-5511-DF776377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 You Images - Free Download on Freepik">
            <a:extLst>
              <a:ext uri="{FF2B5EF4-FFF2-40B4-BE49-F238E27FC236}">
                <a16:creationId xmlns:a16="http://schemas.microsoft.com/office/drawing/2014/main" id="{E87DD994-865F-A184-993A-DE648CAB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9" y="1916957"/>
            <a:ext cx="4272121" cy="30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156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5F9F-0254-E5C0-9B25-29DE31E0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CE8-E055-3E8F-453A-AB55E8A0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3BA67-AB19-B1D1-79FC-E90319BAC4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895130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D5FD-B110-B16F-6B6E-E97015CA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8149E2-F4D3-4CE1-B54F-A9D089FA3F46}"/>
              </a:ext>
            </a:extLst>
          </p:cNvPr>
          <p:cNvSpPr/>
          <p:nvPr/>
        </p:nvSpPr>
        <p:spPr>
          <a:xfrm>
            <a:off x="0" y="13269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Wingdings" pitchFamily="2" charset="2"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Twin Cities Solution Architecture Meetup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781F4-E8F5-B7D9-E5B9-7AEF28C9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60" y="1007626"/>
            <a:ext cx="5389880" cy="53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6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431A-81CC-0216-E3A1-B5655F4E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D7DB8C-FB32-3201-7D73-7E0489DD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0" y="304101"/>
            <a:ext cx="11617112" cy="511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315BA-2EDE-8932-C73A-A3A1C2A6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6365"/>
            <a:ext cx="1141998" cy="1141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2BD77-7993-D1B7-F91A-91176CC5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6" y="4289192"/>
            <a:ext cx="1437637" cy="1275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5D8A30-BAD2-F788-C6FF-600C055F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631" y="1143493"/>
            <a:ext cx="1277028" cy="938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245CB-B94D-6990-17D4-CBE582310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58631" y="3340976"/>
            <a:ext cx="1277028" cy="2870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BC1F2-5B9D-6A04-2C3A-CE6BDCE88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761" y="821224"/>
            <a:ext cx="2296400" cy="1582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471FE4-5902-5C6B-5B79-2CEC98447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0761" y="4034483"/>
            <a:ext cx="2517527" cy="1582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E3DCAD-BE3B-8368-A9A6-0A3A7E511E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4719" y="948131"/>
            <a:ext cx="1329062" cy="1329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4618FA-E48D-692C-A8FB-B17A631A8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4719" y="3590117"/>
            <a:ext cx="1479913" cy="2471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AEAFE-C4C3-EBB2-0403-EE756BE37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3700" y="815546"/>
            <a:ext cx="1638300" cy="174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D8841-950C-CE70-CEA2-9CAE08A827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1063" y="3735205"/>
            <a:ext cx="1703995" cy="2081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D6C35C-3D75-3033-D916-B87AA83998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90" y="2980501"/>
            <a:ext cx="11810442" cy="142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0793AF-EE55-F111-696A-06E6986E1EDA}"/>
              </a:ext>
            </a:extLst>
          </p:cNvPr>
          <p:cNvSpPr txBox="1"/>
          <p:nvPr/>
        </p:nvSpPr>
        <p:spPr>
          <a:xfrm>
            <a:off x="1356468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2F880-7B2D-0D8E-DFBB-3B54D2AF8C88}"/>
              </a:ext>
            </a:extLst>
          </p:cNvPr>
          <p:cNvSpPr txBox="1"/>
          <p:nvPr/>
        </p:nvSpPr>
        <p:spPr>
          <a:xfrm>
            <a:off x="3902010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AC8AF-543D-E580-D556-CB80D7F69AA3}"/>
              </a:ext>
            </a:extLst>
          </p:cNvPr>
          <p:cNvSpPr txBox="1"/>
          <p:nvPr/>
        </p:nvSpPr>
        <p:spPr>
          <a:xfrm>
            <a:off x="7543635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B1CA9-2B2F-DE97-4740-C46C393B8CB6}"/>
              </a:ext>
            </a:extLst>
          </p:cNvPr>
          <p:cNvSpPr txBox="1"/>
          <p:nvPr/>
        </p:nvSpPr>
        <p:spPr>
          <a:xfrm>
            <a:off x="9968064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60032-0123-8B46-D5D7-76CDDB032A04}"/>
              </a:ext>
            </a:extLst>
          </p:cNvPr>
          <p:cNvSpPr txBox="1"/>
          <p:nvPr/>
        </p:nvSpPr>
        <p:spPr>
          <a:xfrm>
            <a:off x="1356468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54161-E73D-2F7F-39BD-A856400936A5}"/>
              </a:ext>
            </a:extLst>
          </p:cNvPr>
          <p:cNvSpPr txBox="1"/>
          <p:nvPr/>
        </p:nvSpPr>
        <p:spPr>
          <a:xfrm>
            <a:off x="3902010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29776-1FE2-5483-F43D-3C18CCE03438}"/>
              </a:ext>
            </a:extLst>
          </p:cNvPr>
          <p:cNvSpPr txBox="1"/>
          <p:nvPr/>
        </p:nvSpPr>
        <p:spPr>
          <a:xfrm>
            <a:off x="7543635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5A04E-EF2C-FD55-488D-18CCCB349541}"/>
              </a:ext>
            </a:extLst>
          </p:cNvPr>
          <p:cNvSpPr txBox="1"/>
          <p:nvPr/>
        </p:nvSpPr>
        <p:spPr>
          <a:xfrm>
            <a:off x="9968064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670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A366-1B61-04CF-0B4D-45EB1230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7" y="0"/>
            <a:ext cx="11205668" cy="6678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B565-E9FC-FAE2-6B3D-42C5C47ADA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802888"/>
            <a:ext cx="11206162" cy="508197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Source Material</a:t>
            </a:r>
            <a:endParaRPr lang="en-US" dirty="0">
              <a:hlinkClick r:id="rId3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3"/>
              </a:rPr>
              <a:t>Improving GitHub - demo-ordermgmt-cqrs-cdc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4"/>
              </a:rPr>
              <a:t>Original Tutorial – Building DDD Aggregates via CQRS/CDC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Telling the Story - Methods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5"/>
              </a:rPr>
              <a:t>Domain Storytelling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6"/>
              </a:rPr>
              <a:t>Event Modeling - Blueprinting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7"/>
              </a:rPr>
              <a:t>Event Storming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8"/>
              </a:rPr>
              <a:t>User Story Mapping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9"/>
              </a:rPr>
              <a:t>Use Case Modeling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Solutioning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0"/>
              </a:rPr>
              <a:t>Learning Domain-Driven Design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1"/>
              </a:rPr>
              <a:t>Righting Software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2"/>
              </a:rPr>
              <a:t>C4 - Modeling (Arch)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3"/>
              </a:rPr>
              <a:t>4+1 Architecture View Model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Development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4"/>
              </a:rPr>
              <a:t>Kafka Streams in Action, Second Edition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5"/>
              </a:rPr>
              <a:t>Mastering Kafka Streams and ksqlDB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6"/>
              </a:rPr>
              <a:t>Spring </a:t>
            </a:r>
            <a:r>
              <a:rPr lang="en-US" dirty="0" err="1">
                <a:hlinkClick r:id="rId16"/>
              </a:rPr>
              <a:t>Modulith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1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Tutorial to Playground</a:t>
            </a:r>
          </a:p>
        </p:txBody>
      </p:sp>
    </p:spTree>
    <p:extLst>
      <p:ext uri="{BB962C8B-B14F-4D97-AF65-F5344CB8AC3E}">
        <p14:creationId xmlns:p14="http://schemas.microsoft.com/office/powerpoint/2010/main" val="253099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CB27-FC43-B495-EE5D-7C0194E4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4D0A0-6DE9-9607-22DE-9A8EECBB8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" y="73270"/>
            <a:ext cx="2757222" cy="2842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C56C2-72D9-8B57-738B-52720374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56" y="72850"/>
            <a:ext cx="2850935" cy="2687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3171BC-1D0C-E8F3-3C98-1B821E3BD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200" y="72850"/>
            <a:ext cx="3208375" cy="262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C073-290F-FB54-6085-3162FD67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752" y="4891104"/>
            <a:ext cx="901808" cy="901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8B7E1-AC14-D7C0-076F-C58ED2BF29D3}"/>
              </a:ext>
            </a:extLst>
          </p:cNvPr>
          <p:cNvSpPr txBox="1"/>
          <p:nvPr/>
        </p:nvSpPr>
        <p:spPr>
          <a:xfrm>
            <a:off x="6645349" y="3753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18BE7-E4D8-26B3-B007-0249D1D08ED1}"/>
              </a:ext>
            </a:extLst>
          </p:cNvPr>
          <p:cNvSpPr txBox="1"/>
          <p:nvPr/>
        </p:nvSpPr>
        <p:spPr>
          <a:xfrm>
            <a:off x="1162695" y="2996913"/>
            <a:ext cx="9866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DDD Aggregate </a:t>
            </a:r>
            <a:r>
              <a:rPr lang="en-US" sz="1200" dirty="0">
                <a:latin typeface="Comic Sans MS" panose="030F0902030302020204" pitchFamily="66" charset="0"/>
              </a:rPr>
              <a:t>--&gt;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A</a:t>
            </a:r>
            <a:r>
              <a:rPr lang="en-US" sz="1200" b="0" dirty="0">
                <a:latin typeface="Comic Sans MS" panose="030F0902030302020204" pitchFamily="66" charset="0"/>
              </a:rPr>
              <a:t> cluster of related domain objects (entities and value objects) that are treated as a single unit for consistency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and persistence purposes.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CDC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---------------&gt;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b="0" dirty="0">
                <a:latin typeface="Comic Sans MS" panose="030F0902030302020204" pitchFamily="66" charset="0"/>
              </a:rPr>
              <a:t>A technique used to identify and capture changes (like inserts, updates, and deletes) made to data in a database.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These changes are then made available for downstream processes like building DDD Aggregates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CQRS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b="0" dirty="0">
                <a:latin typeface="Comic Sans MS" panose="030F0902030302020204" pitchFamily="66" charset="0"/>
              </a:rPr>
              <a:t>ommand, </a:t>
            </a:r>
            <a:r>
              <a:rPr lang="en-US" sz="1200" b="1" dirty="0">
                <a:latin typeface="Comic Sans MS" panose="030F0902030302020204" pitchFamily="66" charset="0"/>
              </a:rPr>
              <a:t>Q</a:t>
            </a:r>
            <a:r>
              <a:rPr lang="en-US" sz="1200" b="0" dirty="0">
                <a:latin typeface="Comic Sans MS" panose="030F0902030302020204" pitchFamily="66" charset="0"/>
              </a:rPr>
              <a:t>uery </a:t>
            </a:r>
            <a:r>
              <a:rPr lang="en-US" sz="1200" b="1" dirty="0">
                <a:latin typeface="Comic Sans MS" panose="030F0902030302020204" pitchFamily="66" charset="0"/>
              </a:rPr>
              <a:t>R</a:t>
            </a:r>
            <a:r>
              <a:rPr lang="en-US" sz="1200" b="0" dirty="0">
                <a:latin typeface="Comic Sans MS" panose="030F0902030302020204" pitchFamily="66" charset="0"/>
              </a:rPr>
              <a:t>esponsibility </a:t>
            </a:r>
            <a:r>
              <a:rPr lang="en-US" sz="1200" b="1" dirty="0">
                <a:latin typeface="Comic Sans MS" panose="030F0902030302020204" pitchFamily="66" charset="0"/>
              </a:rPr>
              <a:t>S</a:t>
            </a:r>
            <a:r>
              <a:rPr lang="en-US" sz="1200" b="0" dirty="0">
                <a:latin typeface="Comic Sans MS" panose="030F0902030302020204" pitchFamily="66" charset="0"/>
              </a:rPr>
              <a:t>egregation. Separates read and write operations for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flexibility, performance, scalability, and security.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0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Kafka</a:t>
            </a:r>
            <a:r>
              <a:rPr lang="en-US" sz="1200" b="0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0" dirty="0">
                <a:latin typeface="Comic Sans MS" panose="030F0902030302020204" pitchFamily="66" charset="0"/>
              </a:rPr>
              <a:t> Combines messaging, storage, and stream processing to build real-time data pipelines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4457-70E4-2735-C4EC-C9805229C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8" y="5688225"/>
            <a:ext cx="12122402" cy="6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C679-4640-CAAD-989C-451BB423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2B6853-5782-5A96-5FD7-33C3589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C988CF6-3A3F-18C6-52C5-2E11F5F4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6" y="252330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F02B1220-0CE4-FFC8-F07D-B92C7854A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EA8F64A-F6A7-F0A6-3CC6-9755E8FDC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CC59781E-FB0D-9D36-2033-296C2321B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44D4D762-8C40-59D8-9DBB-F9D1C76CBF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5D264F7E-15A5-D0C7-4A44-CEE8F6FD32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DA57D1-27F0-CD27-3ABD-5E5242A08C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6445478C-F88F-C6FC-05FC-63C214CCD0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D75BB313-C276-D029-306E-6BAAEFDCF7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C 0.03594 0.06111 0.07201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1043064" cy="508001"/>
          </a:xfrm>
        </p:spPr>
        <p:txBody>
          <a:bodyPr>
            <a:normAutofit/>
          </a:bodyPr>
          <a:lstStyle/>
          <a:p>
            <a:r>
              <a:rPr lang="en-US" b="0" dirty="0"/>
              <a:t>Tell the </a:t>
            </a:r>
            <a:r>
              <a:rPr lang="en-US" dirty="0"/>
              <a:t>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540213"/>
            <a:ext cx="10081536" cy="871150"/>
          </a:xfrm>
        </p:spPr>
        <p:txBody>
          <a:bodyPr>
            <a:normAutofit/>
          </a:bodyPr>
          <a:lstStyle/>
          <a:p>
            <a:r>
              <a:rPr lang="en-US" dirty="0"/>
              <a:t>(Better OUTCOMES when you CONNECT with the Story)</a:t>
            </a:r>
          </a:p>
        </p:txBody>
      </p:sp>
    </p:spTree>
    <p:extLst>
      <p:ext uri="{BB962C8B-B14F-4D97-AF65-F5344CB8AC3E}">
        <p14:creationId xmlns:p14="http://schemas.microsoft.com/office/powerpoint/2010/main" val="3400113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78DB-55AD-01BD-90FF-930A6DC9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19F4-B564-8BD1-BA5E-499D90E3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Set the Stage - ”The Persona”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0D926-FA1D-4A36-0B5D-FC3B22E0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3" y="773738"/>
            <a:ext cx="4562040" cy="1329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A8E15-B038-C8B9-A1BA-4E352FB9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37" y="1023079"/>
            <a:ext cx="698606" cy="680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CF8B-B286-B16B-85B8-19C00441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49" y="666598"/>
            <a:ext cx="3160084" cy="139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2E33A-023A-F1CA-2E96-1B98AEAC4695}"/>
              </a:ext>
            </a:extLst>
          </p:cNvPr>
          <p:cNvSpPr txBox="1"/>
          <p:nvPr/>
        </p:nvSpPr>
        <p:spPr>
          <a:xfrm>
            <a:off x="4109559" y="761395"/>
            <a:ext cx="983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Comic Sans MS" panose="030F0902030302020204" pitchFamily="66" charset="0"/>
              </a:rPr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8990A-EA37-1914-B2A4-F46DD8DFF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32" y="2260714"/>
            <a:ext cx="10155511" cy="260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613C0-6299-C9B6-E31B-D6E08C23D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983" y="2778436"/>
            <a:ext cx="1270240" cy="2421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8A7C2-FEA0-247A-8032-C5A33809D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491" y="4917744"/>
            <a:ext cx="4101509" cy="1156835"/>
          </a:xfrm>
          <a:prstGeom prst="rect">
            <a:avLst/>
          </a:prstGeom>
        </p:spPr>
      </p:pic>
      <p:pic>
        <p:nvPicPr>
          <p:cNvPr id="13" name="Picture 12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22EC8C6-0873-5A72-5739-E846526B1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293" y="2060021"/>
            <a:ext cx="5948465" cy="3836082"/>
          </a:xfrm>
          <a:prstGeom prst="rect">
            <a:avLst/>
          </a:prstGeom>
        </p:spPr>
      </p:pic>
      <p:pic>
        <p:nvPicPr>
          <p:cNvPr id="11" name="Picture 10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E12C0EB-2247-8E40-A69F-C72A8C51A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242" y="2060021"/>
            <a:ext cx="5981479" cy="3836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4479C6-8D51-377A-35A2-DED660E1B3B8}"/>
              </a:ext>
            </a:extLst>
          </p:cNvPr>
          <p:cNvSpPr txBox="1"/>
          <p:nvPr/>
        </p:nvSpPr>
        <p:spPr>
          <a:xfrm>
            <a:off x="807356" y="5911197"/>
            <a:ext cx="7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3989D-9C6D-1216-7747-C341CBF3112C}"/>
              </a:ext>
            </a:extLst>
          </p:cNvPr>
          <p:cNvSpPr txBox="1"/>
          <p:nvPr/>
        </p:nvSpPr>
        <p:spPr>
          <a:xfrm>
            <a:off x="2879559" y="5911197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Rylan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A7810-F9B7-9AAA-A45C-65A91FC8901B}"/>
              </a:ext>
            </a:extLst>
          </p:cNvPr>
          <p:cNvSpPr txBox="1"/>
          <p:nvPr/>
        </p:nvSpPr>
        <p:spPr>
          <a:xfrm>
            <a:off x="4564669" y="5911197"/>
            <a:ext cx="82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Oakley</a:t>
            </a:r>
          </a:p>
        </p:txBody>
      </p:sp>
    </p:spTree>
    <p:extLst>
      <p:ext uri="{BB962C8B-B14F-4D97-AF65-F5344CB8AC3E}">
        <p14:creationId xmlns:p14="http://schemas.microsoft.com/office/powerpoint/2010/main" val="17824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2" grpId="0"/>
      <p:bldP spid="12" grpId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120-4708-4CDA-40FE-379BFAB7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645C-4B6F-7285-44B8-636E36D0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“Telling the Story”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F6031-4426-335F-CC0F-B3D7C9C2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98" y="2602445"/>
            <a:ext cx="1435689" cy="1419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275E9-618F-DD64-7E6F-6D5E2E8F8680}"/>
              </a:ext>
            </a:extLst>
          </p:cNvPr>
          <p:cNvSpPr txBox="1"/>
          <p:nvPr/>
        </p:nvSpPr>
        <p:spPr>
          <a:xfrm>
            <a:off x="10210989" y="42610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Storming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“next level”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C256-352C-1083-EC62-CF7312BC3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905" y="1490809"/>
            <a:ext cx="1734650" cy="9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8D611-647E-9635-E013-73CB9BB4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862" y="2679319"/>
            <a:ext cx="1426039" cy="1409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D6899-C3E2-715A-7B98-1F680978CD31}"/>
              </a:ext>
            </a:extLst>
          </p:cNvPr>
          <p:cNvSpPr txBox="1"/>
          <p:nvPr/>
        </p:nvSpPr>
        <p:spPr>
          <a:xfrm>
            <a:off x="5337209" y="4368728"/>
            <a:ext cx="1125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User Story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6C4F6-B866-CBC0-CC7A-659C6EAA0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550" y="1473783"/>
            <a:ext cx="1726737" cy="92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17601-4869-F67A-F292-E9B06B677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505" y="2679319"/>
            <a:ext cx="1483098" cy="1472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AB7CC-5C06-EC37-A5C2-1C4155DA6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609" y="1482317"/>
            <a:ext cx="1785334" cy="926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48ECD1-75C8-4808-2C00-1640953ACEEF}"/>
              </a:ext>
            </a:extLst>
          </p:cNvPr>
          <p:cNvSpPr txBox="1"/>
          <p:nvPr/>
        </p:nvSpPr>
        <p:spPr>
          <a:xfrm>
            <a:off x="7846185" y="4368728"/>
            <a:ext cx="99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 Case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F66A6-CFB7-AAEE-288E-6B2C75DA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96" y="1972523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B6A3AC3-422D-5286-138C-9D29D42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11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377690A9-67F6-717D-85A5-E7F71B93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26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1FABA73B-078A-FC41-03CD-CD627D56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49" y="1473040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41718B3-D2E7-442D-97B3-E465029F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99" y="1468031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9A4D0A-D990-CA17-46B9-7CAEF7628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7258" y="2662909"/>
            <a:ext cx="1483098" cy="1466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F2D6AB-2863-DE08-B7CF-6AC074A2B871}"/>
              </a:ext>
            </a:extLst>
          </p:cNvPr>
          <p:cNvSpPr txBox="1"/>
          <p:nvPr/>
        </p:nvSpPr>
        <p:spPr>
          <a:xfrm>
            <a:off x="285650" y="10788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C7A921-5F20-7E84-8664-02E4E87249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310" y="2671114"/>
            <a:ext cx="1483098" cy="1449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9CA02B-61DB-B40B-B5AD-5190A0E1D599}"/>
              </a:ext>
            </a:extLst>
          </p:cNvPr>
          <p:cNvSpPr txBox="1"/>
          <p:nvPr/>
        </p:nvSpPr>
        <p:spPr>
          <a:xfrm>
            <a:off x="334494" y="4353339"/>
            <a:ext cx="1254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902030302020204" pitchFamily="66" charset="0"/>
              </a:rPr>
              <a:t>Domain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Storytelling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944A1-1959-47A4-E553-AB28BBDF1F2D}"/>
              </a:ext>
            </a:extLst>
          </p:cNvPr>
          <p:cNvSpPr txBox="1"/>
          <p:nvPr/>
        </p:nvSpPr>
        <p:spPr>
          <a:xfrm>
            <a:off x="2650627" y="4368728"/>
            <a:ext cx="1544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“Blueprinting”</a:t>
            </a:r>
          </a:p>
        </p:txBody>
      </p:sp>
    </p:spTree>
    <p:extLst>
      <p:ext uri="{BB962C8B-B14F-4D97-AF65-F5344CB8AC3E}">
        <p14:creationId xmlns:p14="http://schemas.microsoft.com/office/powerpoint/2010/main" val="147523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14626</TotalTime>
  <Words>863</Words>
  <Application>Microsoft Macintosh PowerPoint</Application>
  <PresentationFormat>Widescreen</PresentationFormat>
  <Paragraphs>205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Stencil</vt:lpstr>
      <vt:lpstr>Century Gothic</vt:lpstr>
      <vt:lpstr>Poppins</vt:lpstr>
      <vt:lpstr>Comic Sans MS</vt:lpstr>
      <vt:lpstr>Wingdings</vt:lpstr>
      <vt:lpstr>Calibri</vt:lpstr>
      <vt:lpstr>Poppins SemiBold</vt:lpstr>
      <vt:lpstr>Khula</vt:lpstr>
      <vt:lpstr>Poppins Medium</vt:lpstr>
      <vt:lpstr>Arial</vt:lpstr>
      <vt:lpstr>Open Sans</vt:lpstr>
      <vt:lpstr>Khula SemiBold</vt:lpstr>
      <vt:lpstr>Office Theme</vt:lpstr>
      <vt:lpstr>A Magical Journey from Context to Code</vt:lpstr>
      <vt:lpstr>Building something that STICKS,     through a story you CONNECT with,     using solution methods that WORK.</vt:lpstr>
      <vt:lpstr>PowerPoint Presentation</vt:lpstr>
      <vt:lpstr>How it Started</vt:lpstr>
      <vt:lpstr>PowerPoint Presentation</vt:lpstr>
      <vt:lpstr>PowerPoint Presentation</vt:lpstr>
      <vt:lpstr>Tell the Story</vt:lpstr>
      <vt:lpstr>Set the Stage - ”The Persona”</vt:lpstr>
      <vt:lpstr>“Telling the Story”</vt:lpstr>
      <vt:lpstr>“Tell the Story” - Domain Storytelling</vt:lpstr>
      <vt:lpstr>“Tell the Story” - Event Model Blueprinting</vt:lpstr>
      <vt:lpstr>PowerPoint Presentation</vt:lpstr>
      <vt:lpstr>Design the Solution</vt:lpstr>
      <vt:lpstr>“Solution Methods”</vt:lpstr>
      <vt:lpstr>DDD Context Map</vt:lpstr>
      <vt:lpstr>Righting Software “The Method” - System Design</vt:lpstr>
      <vt:lpstr>DDD - Tactical Design Decisions</vt:lpstr>
      <vt:lpstr>4 + 1 Architectural View Model </vt:lpstr>
      <vt:lpstr>C4 Model (Context)</vt:lpstr>
      <vt:lpstr>C4 Model (Container)</vt:lpstr>
      <vt:lpstr>Streams Topology (Component)</vt:lpstr>
      <vt:lpstr>FlinkSQL Job Overview (Component)</vt:lpstr>
      <vt:lpstr>PowerPoint Presentation</vt:lpstr>
      <vt:lpstr>Demo the Result</vt:lpstr>
      <vt:lpstr>PowerPoint Presentation</vt:lpstr>
      <vt:lpstr>PowerPoint Presentation</vt:lpstr>
      <vt:lpstr>DEMO: API-Driven</vt:lpstr>
      <vt:lpstr>Snickers Promotion!!</vt:lpstr>
      <vt:lpstr>PowerPoint Presentation</vt:lpstr>
      <vt:lpstr>PowerPoint Presentation</vt:lpstr>
      <vt:lpstr>Appendix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Rebeca Aguilar Rodriguez</dc:creator>
  <cp:lastModifiedBy>Torey Lomenda</cp:lastModifiedBy>
  <cp:revision>238</cp:revision>
  <cp:lastPrinted>2024-07-17T20:12:55Z</cp:lastPrinted>
  <dcterms:created xsi:type="dcterms:W3CDTF">2022-06-17T16:05:43Z</dcterms:created>
  <dcterms:modified xsi:type="dcterms:W3CDTF">2025-04-22T00:27:21Z</dcterms:modified>
</cp:coreProperties>
</file>